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458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12.png"/><Relationship Id="rId7" Type="http://schemas.openxmlformats.org/officeDocument/2006/relationships/image" Target="../media/image102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49.png"/><Relationship Id="rId10" Type="http://schemas.openxmlformats.org/officeDocument/2006/relationships/image" Target="../media/image105.png"/><Relationship Id="rId4" Type="http://schemas.openxmlformats.org/officeDocument/2006/relationships/image" Target="../media/image13.png"/><Relationship Id="rId9" Type="http://schemas.openxmlformats.org/officeDocument/2006/relationships/image" Target="../media/image104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12.png"/><Relationship Id="rId7" Type="http://schemas.openxmlformats.org/officeDocument/2006/relationships/image" Target="../media/image60.png"/><Relationship Id="rId12" Type="http://schemas.openxmlformats.org/officeDocument/2006/relationships/image" Target="../media/image65.tm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tmp"/><Relationship Id="rId5" Type="http://schemas.openxmlformats.org/officeDocument/2006/relationships/image" Target="../media/image58.png"/><Relationship Id="rId15" Type="http://schemas.openxmlformats.org/officeDocument/2006/relationships/image" Target="../media/image68.tmp"/><Relationship Id="rId10" Type="http://schemas.openxmlformats.org/officeDocument/2006/relationships/image" Target="../media/image63.tmp"/><Relationship Id="rId4" Type="http://schemas.openxmlformats.org/officeDocument/2006/relationships/image" Target="../media/image13.png"/><Relationship Id="rId9" Type="http://schemas.openxmlformats.org/officeDocument/2006/relationships/image" Target="../media/image62.png"/><Relationship Id="rId14" Type="http://schemas.openxmlformats.org/officeDocument/2006/relationships/image" Target="../media/image67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74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tmp"/><Relationship Id="rId5" Type="http://schemas.openxmlformats.org/officeDocument/2006/relationships/image" Target="../media/image78.png"/><Relationship Id="rId4" Type="http://schemas.openxmlformats.org/officeDocument/2006/relationships/image" Target="../media/image13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tmp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3.png"/><Relationship Id="rId9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jpe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3.png"/><Relationship Id="rId9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136" y="381000"/>
            <a:ext cx="914400" cy="38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024" y="381000"/>
            <a:ext cx="18288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381000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001" y="1009269"/>
            <a:ext cx="6477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535" y="4725699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727" y="4707360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7175" y="4704917"/>
            <a:ext cx="2476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6438900"/>
            <a:ext cx="914400" cy="38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9032" y="6438900"/>
            <a:ext cx="18288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608" y="6438900"/>
            <a:ext cx="914400" cy="38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892808" y="2038400"/>
            <a:ext cx="8421624" cy="507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GB" sz="5000" b="1" dirty="0">
                <a:effectLst/>
              </a:rPr>
              <a:t>Heart Disease Risk</a:t>
            </a:r>
            <a:r>
              <a:rPr lang="en-GB" sz="5000" b="1" dirty="0"/>
              <a:t> Prediction</a:t>
            </a:r>
            <a:r>
              <a:rPr lang="en-GB" sz="5000" b="1" dirty="0">
                <a:effectLst/>
              </a:rPr>
              <a:t> </a:t>
            </a:r>
            <a:endParaRPr lang="en-US" sz="5000" b="1" dirty="0"/>
          </a:p>
        </p:txBody>
      </p:sp>
      <p:sp>
        <p:nvSpPr>
          <p:cNvPr id="17" name="Text 1"/>
          <p:cNvSpPr/>
          <p:nvPr/>
        </p:nvSpPr>
        <p:spPr>
          <a:xfrm>
            <a:off x="278598" y="2920548"/>
            <a:ext cx="11486257" cy="3619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GB" sz="2000" b="1" dirty="0">
                <a:effectLst/>
              </a:rPr>
              <a:t>Turning Health Data into Life-Saving Predictions </a:t>
            </a:r>
            <a:endParaRPr lang="en-US" sz="2000" b="1" dirty="0"/>
          </a:p>
        </p:txBody>
      </p:sp>
      <p:sp>
        <p:nvSpPr>
          <p:cNvPr id="18" name="Text 2"/>
          <p:cNvSpPr/>
          <p:nvPr/>
        </p:nvSpPr>
        <p:spPr>
          <a:xfrm>
            <a:off x="2534162" y="3528821"/>
            <a:ext cx="6975128" cy="3410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GB" sz="1600" dirty="0">
                <a:effectLst/>
              </a:rPr>
              <a:t>Team Matrix | Data Science Capstone Project – 2025</a:t>
            </a:r>
            <a:endParaRPr lang="en-US" sz="1600" dirty="0"/>
          </a:p>
        </p:txBody>
      </p:sp>
      <p:sp>
        <p:nvSpPr>
          <p:cNvPr id="19" name="Text 3"/>
          <p:cNvSpPr/>
          <p:nvPr/>
        </p:nvSpPr>
        <p:spPr>
          <a:xfrm>
            <a:off x="3285739" y="5143934"/>
            <a:ext cx="18684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Exploratory Analysis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5200112" y="5123152"/>
            <a:ext cx="17914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Predictive Modeling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7361694" y="5119109"/>
            <a:ext cx="143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Insights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0473928" y="6248400"/>
            <a:ext cx="16044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November 8</a:t>
            </a:r>
            <a:r>
              <a:rPr lang="en-GB" sz="1200" baseline="300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</a:t>
            </a:r>
            <a:r>
              <a:rPr lang="en-GB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</a:t>
            </a:r>
            <a:endParaRPr lang="en-US" sz="1200" dirty="0"/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29C4768A-98AD-0071-FA6D-E40C4D14C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857" y="4237129"/>
            <a:ext cx="18288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192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38300"/>
            <a:ext cx="3238500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590800"/>
            <a:ext cx="29337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638300"/>
            <a:ext cx="323850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179070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0" y="2590800"/>
            <a:ext cx="2933700" cy="76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71800"/>
            <a:ext cx="3238500" cy="1181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924300"/>
            <a:ext cx="2933700" cy="76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2971800"/>
            <a:ext cx="3238500" cy="1181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0500" y="3924300"/>
            <a:ext cx="2933700" cy="76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1219200"/>
            <a:ext cx="25717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1638300"/>
            <a:ext cx="4419600" cy="3733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19050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25146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800" y="31242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3800" y="4381500"/>
            <a:ext cx="39624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4629150"/>
            <a:ext cx="142875" cy="2667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Conclusion &amp; Future Work</a:t>
            </a:r>
            <a:endParaRPr lang="en-US" sz="2700" b="1" dirty="0"/>
          </a:p>
        </p:txBody>
      </p:sp>
      <p:sp>
        <p:nvSpPr>
          <p:cNvPr id="26" name="Text 1"/>
          <p:cNvSpPr/>
          <p:nvPr/>
        </p:nvSpPr>
        <p:spPr>
          <a:xfrm>
            <a:off x="800100" y="1181100"/>
            <a:ext cx="7955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GB" b="1" dirty="0">
                <a:effectLst/>
              </a:rPr>
              <a:t>Conclusion:</a:t>
            </a:r>
            <a:endParaRPr lang="en-US" sz="1800" b="1" dirty="0"/>
          </a:p>
        </p:txBody>
      </p:sp>
      <p:sp>
        <p:nvSpPr>
          <p:cNvPr id="27" name="Text 2"/>
          <p:cNvSpPr/>
          <p:nvPr/>
        </p:nvSpPr>
        <p:spPr>
          <a:xfrm>
            <a:off x="923925" y="1790699"/>
            <a:ext cx="2485608" cy="28513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350" b="1" dirty="0">
                <a:latin typeface="ui-sans-serif" pitchFamily="34" charset="0"/>
                <a:ea typeface="ui-sans-serif" pitchFamily="34" charset="-122"/>
              </a:rPr>
              <a:t>Final Model</a:t>
            </a:r>
            <a:endParaRPr lang="en-US" sz="1350" b="1" dirty="0"/>
          </a:p>
        </p:txBody>
      </p:sp>
      <p:sp>
        <p:nvSpPr>
          <p:cNvPr id="28" name="Text 3"/>
          <p:cNvSpPr/>
          <p:nvPr/>
        </p:nvSpPr>
        <p:spPr>
          <a:xfrm>
            <a:off x="609600" y="2133600"/>
            <a:ext cx="2933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GB" sz="1050" b="1" dirty="0">
                <a:solidFill>
                  <a:schemeClr val="bg2">
                    <a:lumMod val="50000"/>
                  </a:schemeClr>
                </a:solidFill>
                <a:effectLst/>
              </a:rPr>
              <a:t>Logistic Regression chosen as final model (AUC = 0.88, F1 = 0.83)</a:t>
            </a:r>
            <a:endParaRPr lang="en-US" sz="10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 4"/>
          <p:cNvSpPr/>
          <p:nvPr/>
        </p:nvSpPr>
        <p:spPr>
          <a:xfrm>
            <a:off x="4314825" y="1790700"/>
            <a:ext cx="7583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Gender</a:t>
            </a:r>
            <a:endParaRPr lang="en-US" sz="1350" b="1" dirty="0"/>
          </a:p>
        </p:txBody>
      </p:sp>
      <p:sp>
        <p:nvSpPr>
          <p:cNvPr id="30" name="Text 5"/>
          <p:cNvSpPr/>
          <p:nvPr/>
        </p:nvSpPr>
        <p:spPr>
          <a:xfrm>
            <a:off x="4000500" y="2133600"/>
            <a:ext cx="2933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Males exhibited higher prevalence of heart disease</a:t>
            </a:r>
            <a:endParaRPr lang="en-US" sz="10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 6"/>
          <p:cNvSpPr/>
          <p:nvPr/>
        </p:nvSpPr>
        <p:spPr>
          <a:xfrm>
            <a:off x="876300" y="3124200"/>
            <a:ext cx="162038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350" b="1" dirty="0"/>
              <a:t>Validation </a:t>
            </a:r>
            <a:endParaRPr lang="en-US" sz="1350" b="1" dirty="0"/>
          </a:p>
        </p:txBody>
      </p:sp>
      <p:sp>
        <p:nvSpPr>
          <p:cNvPr id="32" name="Text 7"/>
          <p:cNvSpPr/>
          <p:nvPr/>
        </p:nvSpPr>
        <p:spPr>
          <a:xfrm>
            <a:off x="609600" y="3467100"/>
            <a:ext cx="2933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GB" sz="1050" b="1" dirty="0">
                <a:solidFill>
                  <a:schemeClr val="bg2">
                    <a:lumMod val="50000"/>
                  </a:schemeClr>
                </a:solidFill>
                <a:effectLst/>
              </a:rPr>
              <a:t>Random Forest validated complex feature patterns as a supporting model</a:t>
            </a:r>
            <a:endParaRPr lang="en-US" sz="10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 8"/>
          <p:cNvSpPr/>
          <p:nvPr/>
        </p:nvSpPr>
        <p:spPr>
          <a:xfrm>
            <a:off x="4267200" y="3124200"/>
            <a:ext cx="16005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350" b="1" dirty="0">
                <a:latin typeface="ui-sans-serif" pitchFamily="34" charset="0"/>
                <a:ea typeface="ui-sans-serif" pitchFamily="34" charset="-122"/>
              </a:rPr>
              <a:t>Reliability </a:t>
            </a:r>
            <a:endParaRPr lang="en-US" sz="1350" b="1" dirty="0"/>
          </a:p>
        </p:txBody>
      </p:sp>
      <p:sp>
        <p:nvSpPr>
          <p:cNvPr id="34" name="Text 9"/>
          <p:cNvSpPr/>
          <p:nvPr/>
        </p:nvSpPr>
        <p:spPr>
          <a:xfrm>
            <a:off x="4000500" y="3467100"/>
            <a:ext cx="2933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GB" sz="1050" b="1" dirty="0">
                <a:solidFill>
                  <a:schemeClr val="bg2">
                    <a:lumMod val="50000"/>
                  </a:schemeClr>
                </a:solidFill>
                <a:effectLst/>
              </a:rPr>
              <a:t>High interpretability and recall make it a reliable clinical support tool</a:t>
            </a:r>
            <a:endParaRPr lang="en-US" sz="10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 10"/>
          <p:cNvSpPr/>
          <p:nvPr/>
        </p:nvSpPr>
        <p:spPr>
          <a:xfrm>
            <a:off x="7686675" y="1181100"/>
            <a:ext cx="4419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Work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7810500" y="1866900"/>
            <a:ext cx="3695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Expand dataset for greater population diversity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 12"/>
          <p:cNvSpPr/>
          <p:nvPr/>
        </p:nvSpPr>
        <p:spPr>
          <a:xfrm>
            <a:off x="7810500" y="2476500"/>
            <a:ext cx="3695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  <a:effectLst/>
              </a:rPr>
              <a:t>Predict disease severity, not just presence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 13"/>
          <p:cNvSpPr/>
          <p:nvPr/>
        </p:nvSpPr>
        <p:spPr>
          <a:xfrm>
            <a:off x="7810500" y="3086100"/>
            <a:ext cx="3695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  <a:effectLst/>
              </a:rPr>
              <a:t>Integrate ECG/imaging data for improved diagnostic accuracy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 15"/>
          <p:cNvSpPr/>
          <p:nvPr/>
        </p:nvSpPr>
        <p:spPr>
          <a:xfrm>
            <a:off x="7953375" y="4533900"/>
            <a:ext cx="34004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These findings establish a robust foundation for predictive model development.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 16"/>
          <p:cNvSpPr/>
          <p:nvPr/>
        </p:nvSpPr>
        <p:spPr>
          <a:xfrm>
            <a:off x="457200" y="62103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10816828" y="6210300"/>
            <a:ext cx="110156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10 of 10</a:t>
            </a:r>
            <a:endParaRPr lang="en-US" sz="1050" dirty="0"/>
          </a:p>
        </p:txBody>
      </p:sp>
      <p:pic>
        <p:nvPicPr>
          <p:cNvPr id="44" name="Image 22" descr="preencoded.png">
            <a:extLst>
              <a:ext uri="{FF2B5EF4-FFF2-40B4-BE49-F238E27FC236}">
                <a16:creationId xmlns:a16="http://schemas.microsoft.com/office/drawing/2014/main" id="{2FE140A8-066B-E7D5-07A4-28B53E884B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0025" y="3124200"/>
            <a:ext cx="142875" cy="266700"/>
          </a:xfrm>
          <a:prstGeom prst="rect">
            <a:avLst/>
          </a:prstGeom>
        </p:spPr>
      </p:pic>
      <p:pic>
        <p:nvPicPr>
          <p:cNvPr id="46" name="Image 22" descr="preencoded.png">
            <a:extLst>
              <a:ext uri="{FF2B5EF4-FFF2-40B4-BE49-F238E27FC236}">
                <a16:creationId xmlns:a16="http://schemas.microsoft.com/office/drawing/2014/main" id="{00BF69B4-E657-48D1-F106-E457B008D2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25" y="3143250"/>
            <a:ext cx="142875" cy="266700"/>
          </a:xfrm>
          <a:prstGeom prst="rect">
            <a:avLst/>
          </a:prstGeom>
        </p:spPr>
      </p:pic>
      <p:pic>
        <p:nvPicPr>
          <p:cNvPr id="48" name="Image 22" descr="preencoded.png">
            <a:extLst>
              <a:ext uri="{FF2B5EF4-FFF2-40B4-BE49-F238E27FC236}">
                <a16:creationId xmlns:a16="http://schemas.microsoft.com/office/drawing/2014/main" id="{9DABAD0B-1516-77FE-8352-F493156116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" y="1809131"/>
            <a:ext cx="142875" cy="266700"/>
          </a:xfrm>
          <a:prstGeom prst="rect">
            <a:avLst/>
          </a:prstGeom>
        </p:spPr>
      </p:pic>
      <p:pic>
        <p:nvPicPr>
          <p:cNvPr id="50" name="Image 12" descr="preencoded.png">
            <a:extLst>
              <a:ext uri="{FF2B5EF4-FFF2-40B4-BE49-F238E27FC236}">
                <a16:creationId xmlns:a16="http://schemas.microsoft.com/office/drawing/2014/main" id="{F549AB69-3862-8212-D05F-61714CA00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575297"/>
            <a:ext cx="6629399" cy="1288806"/>
          </a:xfrm>
          <a:prstGeom prst="rect">
            <a:avLst/>
          </a:prstGeom>
        </p:spPr>
      </p:pic>
      <p:sp>
        <p:nvSpPr>
          <p:cNvPr id="52" name="Text 15">
            <a:extLst>
              <a:ext uri="{FF2B5EF4-FFF2-40B4-BE49-F238E27FC236}">
                <a16:creationId xmlns:a16="http://schemas.microsoft.com/office/drawing/2014/main" id="{61E93245-9439-DE42-FD6F-FEA797EE360A}"/>
              </a:ext>
            </a:extLst>
          </p:cNvPr>
          <p:cNvSpPr/>
          <p:nvPr/>
        </p:nvSpPr>
        <p:spPr>
          <a:xfrm>
            <a:off x="923925" y="5008502"/>
            <a:ext cx="5791200" cy="1028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b="1" i="1" dirty="0">
                <a:solidFill>
                  <a:schemeClr val="tx2"/>
                </a:solidFill>
                <a:effectLst/>
              </a:rPr>
              <a:t>Machine learning may be powered by algorithms, but it is guided by human purpose: to help people live longer, healthier lives by turning health data into life-saving predictions.</a:t>
            </a:r>
            <a:endParaRPr lang="en-US" sz="1200" b="1" i="1" dirty="0">
              <a:solidFill>
                <a:schemeClr val="tx2"/>
              </a:solidFill>
            </a:endParaRPr>
          </a:p>
        </p:txBody>
      </p:sp>
      <p:pic>
        <p:nvPicPr>
          <p:cNvPr id="54" name="Image 7" descr="preencoded.png">
            <a:extLst>
              <a:ext uri="{FF2B5EF4-FFF2-40B4-BE49-F238E27FC236}">
                <a16:creationId xmlns:a16="http://schemas.microsoft.com/office/drawing/2014/main" id="{A930E8FC-5C72-0A29-6AB7-8AB572CF34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642" y="4717542"/>
            <a:ext cx="2857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57300"/>
            <a:ext cx="5334000" cy="2324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240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048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810000"/>
            <a:ext cx="5334000" cy="1600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07670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1257300"/>
            <a:ext cx="5334000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15240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857500"/>
            <a:ext cx="5334000" cy="1485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35814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4950" y="35814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39243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4950" y="3924300"/>
            <a:ext cx="17145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Background &amp; Objective</a:t>
            </a:r>
            <a:endParaRPr lang="en-US" sz="2700" b="1" dirty="0"/>
          </a:p>
        </p:txBody>
      </p:sp>
      <p:sp>
        <p:nvSpPr>
          <p:cNvPr id="17" name="Text 1"/>
          <p:cNvSpPr/>
          <p:nvPr/>
        </p:nvSpPr>
        <p:spPr>
          <a:xfrm>
            <a:off x="1028700" y="148590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GB" b="1" dirty="0">
                <a:effectLst/>
              </a:rPr>
              <a:t>Background</a:t>
            </a:r>
            <a:r>
              <a:rPr lang="en-GB" b="1" dirty="0">
                <a:solidFill>
                  <a:schemeClr val="tx2"/>
                </a:solidFill>
                <a:effectLst/>
              </a:rPr>
              <a:t>: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18" name="Text 2"/>
          <p:cNvSpPr/>
          <p:nvPr/>
        </p:nvSpPr>
        <p:spPr>
          <a:xfrm>
            <a:off x="685800" y="1943100"/>
            <a:ext cx="4876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Heart disease remains a leading global killer, but early, data-driven detection using machine learning can reveal hidden risk patterns often missed by traditional methods.</a:t>
            </a:r>
            <a:endParaRPr lang="en-US" sz="13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 3"/>
          <p:cNvSpPr/>
          <p:nvPr/>
        </p:nvSpPr>
        <p:spPr>
          <a:xfrm>
            <a:off x="914400" y="2895600"/>
            <a:ext cx="4648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dirty="0">
                <a:solidFill>
                  <a:schemeClr val="tx2"/>
                </a:solidFill>
                <a:effectLst/>
              </a:rPr>
              <a:t>Support early diagnosis and </a:t>
            </a:r>
            <a:r>
              <a:rPr lang="en-GB" sz="1250" dirty="0">
                <a:solidFill>
                  <a:schemeClr val="tx2"/>
                </a:solidFill>
                <a:effectLst/>
              </a:rPr>
              <a:t>enhance</a:t>
            </a:r>
            <a:r>
              <a:rPr lang="en-GB" sz="1200" dirty="0">
                <a:solidFill>
                  <a:schemeClr val="tx2"/>
                </a:solidFill>
                <a:effectLst/>
              </a:rPr>
              <a:t> clinical decision-making through data insights.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Text 4"/>
          <p:cNvSpPr/>
          <p:nvPr/>
        </p:nvSpPr>
        <p:spPr>
          <a:xfrm>
            <a:off x="1028700" y="4038600"/>
            <a:ext cx="58521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Exploratory Data Analysis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685800" y="4495800"/>
            <a:ext cx="48768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Uncovering key </a:t>
            </a: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physiological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and lifestyle factors that significantly influence the presence of heart disease through visualizing patterns within the data.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 6"/>
          <p:cNvSpPr/>
          <p:nvPr/>
        </p:nvSpPr>
        <p:spPr>
          <a:xfrm>
            <a:off x="6972300" y="1485900"/>
            <a:ext cx="58521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GB" b="1" dirty="0">
                <a:effectLst/>
              </a:rPr>
              <a:t>Objective</a:t>
            </a:r>
            <a:endParaRPr lang="en-US" sz="1800" b="1" dirty="0"/>
          </a:p>
        </p:txBody>
      </p:sp>
      <p:sp>
        <p:nvSpPr>
          <p:cNvPr id="23" name="Text 7"/>
          <p:cNvSpPr/>
          <p:nvPr/>
        </p:nvSpPr>
        <p:spPr>
          <a:xfrm>
            <a:off x="6629400" y="19431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Build an </a:t>
            </a: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interpretable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 ML model to predict heart disease risk from non-invasive clinical indicators.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 8"/>
          <p:cNvSpPr/>
          <p:nvPr/>
        </p:nvSpPr>
        <p:spPr>
          <a:xfrm>
            <a:off x="6629400" y="3086100"/>
            <a:ext cx="4876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Features Used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6896100" y="3543300"/>
            <a:ext cx="3537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 10"/>
          <p:cNvSpPr/>
          <p:nvPr/>
        </p:nvSpPr>
        <p:spPr>
          <a:xfrm>
            <a:off x="9353550" y="3543300"/>
            <a:ext cx="10322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Cholesterol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 11"/>
          <p:cNvSpPr/>
          <p:nvPr/>
        </p:nvSpPr>
        <p:spPr>
          <a:xfrm>
            <a:off x="6858000" y="3886200"/>
            <a:ext cx="14403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Chest Pain Type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 12"/>
          <p:cNvSpPr/>
          <p:nvPr/>
        </p:nvSpPr>
        <p:spPr>
          <a:xfrm>
            <a:off x="9372600" y="3886200"/>
            <a:ext cx="13551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Blood Pressure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 13"/>
          <p:cNvSpPr/>
          <p:nvPr/>
        </p:nvSpPr>
        <p:spPr>
          <a:xfrm>
            <a:off x="457200" y="62103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30" name="Text 14"/>
          <p:cNvSpPr/>
          <p:nvPr/>
        </p:nvSpPr>
        <p:spPr>
          <a:xfrm>
            <a:off x="10901660" y="62103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2 of 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" y="19050"/>
            <a:ext cx="12192000" cy="796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3530501" cy="205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47800"/>
            <a:ext cx="20002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4" y="22479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819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467100"/>
            <a:ext cx="3530501" cy="2514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733800"/>
            <a:ext cx="22860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4901" y="1181100"/>
            <a:ext cx="7289750" cy="5905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3501" y="1866900"/>
            <a:ext cx="2175867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1768" y="1866900"/>
            <a:ext cx="2175867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035" y="1866900"/>
            <a:ext cx="2175867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3501" y="2933700"/>
            <a:ext cx="2175867" cy="914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1768" y="2933700"/>
            <a:ext cx="2175867" cy="914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035" y="2933700"/>
            <a:ext cx="2175867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3501" y="4000500"/>
            <a:ext cx="2175867" cy="914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1768" y="4000500"/>
            <a:ext cx="2175867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0035" y="4000500"/>
            <a:ext cx="2175867" cy="914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3501" y="5067300"/>
            <a:ext cx="2175867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1768" y="5067300"/>
            <a:ext cx="2175867" cy="914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035" y="5067300"/>
            <a:ext cx="2175867" cy="914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3501" y="6134100"/>
            <a:ext cx="2175867" cy="836043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01768" y="6134099"/>
            <a:ext cx="2175867" cy="836043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Dataset Overview: Kaggle Heart Disease Dataset</a:t>
            </a:r>
            <a:endParaRPr lang="en-US" sz="2700" b="1" dirty="0"/>
          </a:p>
        </p:txBody>
      </p:sp>
      <p:sp>
        <p:nvSpPr>
          <p:cNvPr id="26" name="Text 1"/>
          <p:cNvSpPr/>
          <p:nvPr/>
        </p:nvSpPr>
        <p:spPr>
          <a:xfrm>
            <a:off x="1000125" y="1409700"/>
            <a:ext cx="36879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Source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85800" y="1866900"/>
            <a:ext cx="330175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Publicly accessible Kaggle heart disease dataset.</a:t>
            </a:r>
            <a:endParaRPr lang="en-US" sz="1250" b="1" dirty="0"/>
          </a:p>
        </p:txBody>
      </p:sp>
      <p:sp>
        <p:nvSpPr>
          <p:cNvPr id="28" name="Text 3"/>
          <p:cNvSpPr/>
          <p:nvPr/>
        </p:nvSpPr>
        <p:spPr>
          <a:xfrm>
            <a:off x="1000125" y="2209968"/>
            <a:ext cx="2854375" cy="4189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50" b="1" dirty="0">
                <a:effectLst/>
              </a:rPr>
              <a:t>Shape: </a:t>
            </a:r>
            <a:r>
              <a:rPr lang="en-GB" sz="1250" b="1" dirty="0">
                <a:solidFill>
                  <a:srgbClr val="FF0000"/>
                </a:solidFill>
                <a:effectLst/>
              </a:rPr>
              <a:t>1,025</a:t>
            </a:r>
            <a:r>
              <a:rPr lang="en-GB" sz="1250" b="1" dirty="0">
                <a:effectLst/>
              </a:rPr>
              <a:t> records → </a:t>
            </a:r>
            <a:r>
              <a:rPr lang="en-GB" sz="1250" b="1" dirty="0">
                <a:solidFill>
                  <a:srgbClr val="FF0000"/>
                </a:solidFill>
                <a:effectLst/>
              </a:rPr>
              <a:t>302</a:t>
            </a:r>
            <a:r>
              <a:rPr lang="en-GB" sz="1250" b="1" dirty="0">
                <a:effectLst/>
              </a:rPr>
              <a:t> unique after cleaning</a:t>
            </a:r>
            <a:endParaRPr lang="en-US" sz="1250" b="1" dirty="0"/>
          </a:p>
        </p:txBody>
      </p:sp>
      <p:sp>
        <p:nvSpPr>
          <p:cNvPr id="29" name="Text 4"/>
          <p:cNvSpPr/>
          <p:nvPr/>
        </p:nvSpPr>
        <p:spPr>
          <a:xfrm>
            <a:off x="952500" y="2781300"/>
            <a:ext cx="11606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Features: </a:t>
            </a:r>
            <a:r>
              <a:rPr lang="en-US" sz="12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</a:t>
            </a:r>
            <a:endParaRPr lang="en-US" sz="1250" b="1" dirty="0"/>
          </a:p>
        </p:txBody>
      </p:sp>
      <p:sp>
        <p:nvSpPr>
          <p:cNvPr id="30" name="Text 5"/>
          <p:cNvSpPr/>
          <p:nvPr/>
        </p:nvSpPr>
        <p:spPr>
          <a:xfrm>
            <a:off x="1028700" y="3695700"/>
            <a:ext cx="36879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 Variable</a:t>
            </a:r>
            <a:endParaRPr lang="en-US" sz="1800" dirty="0"/>
          </a:p>
        </p:txBody>
      </p:sp>
      <p:sp>
        <p:nvSpPr>
          <p:cNvPr id="31" name="Text 6"/>
          <p:cNvSpPr/>
          <p:nvPr/>
        </p:nvSpPr>
        <p:spPr>
          <a:xfrm>
            <a:off x="685801" y="4152900"/>
            <a:ext cx="3073306" cy="52261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</a:t>
            </a:r>
            <a:r>
              <a:rPr lang="en-US" sz="12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Presence of heart disease (1 = disease, 0 = no disease)</a:t>
            </a:r>
          </a:p>
          <a:p>
            <a:pPr marL="0" indent="0">
              <a:lnSpc>
                <a:spcPts val="1800"/>
              </a:lnSpc>
              <a:buNone/>
            </a:pPr>
            <a:endParaRPr lang="en-US" sz="1250" b="1" dirty="0">
              <a:solidFill>
                <a:srgbClr val="4B5563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32" name="Text 7"/>
          <p:cNvSpPr/>
          <p:nvPr/>
        </p:nvSpPr>
        <p:spPr>
          <a:xfrm>
            <a:off x="4673501" y="1409700"/>
            <a:ext cx="6832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Features</a:t>
            </a:r>
            <a:r>
              <a:rPr lang="en-GB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Description 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825901" y="2019300"/>
            <a:ext cx="1434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34" name="Text 9"/>
          <p:cNvSpPr/>
          <p:nvPr/>
        </p:nvSpPr>
        <p:spPr>
          <a:xfrm>
            <a:off x="4825901" y="2265629"/>
            <a:ext cx="172146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Patient's age in years</a:t>
            </a:r>
            <a:endParaRPr lang="en-US" sz="1100" b="1" dirty="0"/>
          </a:p>
        </p:txBody>
      </p:sp>
      <p:sp>
        <p:nvSpPr>
          <p:cNvPr id="35" name="Text 10"/>
          <p:cNvSpPr/>
          <p:nvPr/>
        </p:nvSpPr>
        <p:spPr>
          <a:xfrm>
            <a:off x="7154168" y="20193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sex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36" name="Text 11"/>
          <p:cNvSpPr/>
          <p:nvPr/>
        </p:nvSpPr>
        <p:spPr>
          <a:xfrm>
            <a:off x="7154168" y="2247900"/>
            <a:ext cx="187106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Gender (0=female, 1=male)</a:t>
            </a:r>
            <a:endParaRPr lang="en-US" sz="1100" b="1" dirty="0"/>
          </a:p>
        </p:txBody>
      </p:sp>
      <p:sp>
        <p:nvSpPr>
          <p:cNvPr id="37" name="Text 12"/>
          <p:cNvSpPr/>
          <p:nvPr/>
        </p:nvSpPr>
        <p:spPr>
          <a:xfrm>
            <a:off x="9482435" y="2019300"/>
            <a:ext cx="10520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cp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38" name="Text 13"/>
          <p:cNvSpPr/>
          <p:nvPr/>
        </p:nvSpPr>
        <p:spPr>
          <a:xfrm>
            <a:off x="9482435" y="2247900"/>
            <a:ext cx="12624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Chest pain type</a:t>
            </a:r>
            <a:endParaRPr lang="en-US" sz="1100" b="1" dirty="0"/>
          </a:p>
        </p:txBody>
      </p:sp>
      <p:sp>
        <p:nvSpPr>
          <p:cNvPr id="39" name="Text 14"/>
          <p:cNvSpPr/>
          <p:nvPr/>
        </p:nvSpPr>
        <p:spPr>
          <a:xfrm>
            <a:off x="4825901" y="30861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trestbps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40" name="Text 15"/>
          <p:cNvSpPr/>
          <p:nvPr/>
        </p:nvSpPr>
        <p:spPr>
          <a:xfrm>
            <a:off x="4825901" y="3332429"/>
            <a:ext cx="207555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Resting blood pressure in mm Hg</a:t>
            </a:r>
            <a:endParaRPr lang="en-US" sz="1100" b="1" dirty="0"/>
          </a:p>
        </p:txBody>
      </p:sp>
      <p:sp>
        <p:nvSpPr>
          <p:cNvPr id="41" name="Text 16"/>
          <p:cNvSpPr/>
          <p:nvPr/>
        </p:nvSpPr>
        <p:spPr>
          <a:xfrm>
            <a:off x="7154168" y="3086100"/>
            <a:ext cx="17987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chol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42" name="Text 17"/>
          <p:cNvSpPr/>
          <p:nvPr/>
        </p:nvSpPr>
        <p:spPr>
          <a:xfrm>
            <a:off x="7154168" y="3314700"/>
            <a:ext cx="215848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Serum cholesterol in mg/dl</a:t>
            </a:r>
            <a:endParaRPr lang="en-US" sz="1100" b="1" dirty="0"/>
          </a:p>
        </p:txBody>
      </p:sp>
      <p:sp>
        <p:nvSpPr>
          <p:cNvPr id="43" name="Text 18"/>
          <p:cNvSpPr/>
          <p:nvPr/>
        </p:nvSpPr>
        <p:spPr>
          <a:xfrm>
            <a:off x="9482435" y="30861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fbs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44" name="Text 19"/>
          <p:cNvSpPr/>
          <p:nvPr/>
        </p:nvSpPr>
        <p:spPr>
          <a:xfrm>
            <a:off x="9482435" y="3314700"/>
            <a:ext cx="187106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Fasting blood sugar &gt; 120 mg/dl</a:t>
            </a:r>
            <a:endParaRPr lang="en-US" sz="1100" b="1" dirty="0"/>
          </a:p>
        </p:txBody>
      </p:sp>
      <p:sp>
        <p:nvSpPr>
          <p:cNvPr id="45" name="Text 20"/>
          <p:cNvSpPr/>
          <p:nvPr/>
        </p:nvSpPr>
        <p:spPr>
          <a:xfrm>
            <a:off x="4825901" y="41529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restecg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46" name="Text 21"/>
          <p:cNvSpPr/>
          <p:nvPr/>
        </p:nvSpPr>
        <p:spPr>
          <a:xfrm>
            <a:off x="4800023" y="4399228"/>
            <a:ext cx="2123858" cy="2940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Resting electrocardiographic results</a:t>
            </a:r>
            <a:endParaRPr lang="en-US" sz="1100" b="1" dirty="0"/>
          </a:p>
        </p:txBody>
      </p:sp>
      <p:sp>
        <p:nvSpPr>
          <p:cNvPr id="47" name="Text 22"/>
          <p:cNvSpPr/>
          <p:nvPr/>
        </p:nvSpPr>
        <p:spPr>
          <a:xfrm>
            <a:off x="7154168" y="41529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thalach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48" name="Text 23"/>
          <p:cNvSpPr/>
          <p:nvPr/>
        </p:nvSpPr>
        <p:spPr>
          <a:xfrm>
            <a:off x="7154168" y="43815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Maximum heart rate achieved</a:t>
            </a:r>
            <a:endParaRPr lang="en-US" sz="1100" b="1" dirty="0"/>
          </a:p>
        </p:txBody>
      </p:sp>
      <p:sp>
        <p:nvSpPr>
          <p:cNvPr id="49" name="Text 24"/>
          <p:cNvSpPr/>
          <p:nvPr/>
        </p:nvSpPr>
        <p:spPr>
          <a:xfrm>
            <a:off x="9482435" y="4152900"/>
            <a:ext cx="16304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exang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50" name="Text 25"/>
          <p:cNvSpPr/>
          <p:nvPr/>
        </p:nvSpPr>
        <p:spPr>
          <a:xfrm>
            <a:off x="9482435" y="4381500"/>
            <a:ext cx="195649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Exercise-induced angina</a:t>
            </a:r>
            <a:endParaRPr lang="en-US" sz="1100" b="1" dirty="0"/>
          </a:p>
        </p:txBody>
      </p:sp>
      <p:sp>
        <p:nvSpPr>
          <p:cNvPr id="51" name="Text 26"/>
          <p:cNvSpPr/>
          <p:nvPr/>
        </p:nvSpPr>
        <p:spPr>
          <a:xfrm>
            <a:off x="4825901" y="5219700"/>
            <a:ext cx="18710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oldpeak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52" name="Text 27"/>
          <p:cNvSpPr/>
          <p:nvPr/>
        </p:nvSpPr>
        <p:spPr>
          <a:xfrm>
            <a:off x="4825901" y="5448300"/>
            <a:ext cx="207555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 depression induced by exercise</a:t>
            </a:r>
            <a:endParaRPr lang="en-US" sz="1100" b="1" dirty="0"/>
          </a:p>
        </p:txBody>
      </p:sp>
      <p:sp>
        <p:nvSpPr>
          <p:cNvPr id="53" name="Text 28"/>
          <p:cNvSpPr/>
          <p:nvPr/>
        </p:nvSpPr>
        <p:spPr>
          <a:xfrm>
            <a:off x="7154168" y="5219700"/>
            <a:ext cx="13768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slope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54" name="Text 29"/>
          <p:cNvSpPr/>
          <p:nvPr/>
        </p:nvSpPr>
        <p:spPr>
          <a:xfrm>
            <a:off x="7154168" y="5448300"/>
            <a:ext cx="16521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Slope of ST segment</a:t>
            </a:r>
            <a:endParaRPr lang="en-US" sz="1100" b="1" dirty="0"/>
          </a:p>
        </p:txBody>
      </p:sp>
      <p:sp>
        <p:nvSpPr>
          <p:cNvPr id="55" name="Text 30"/>
          <p:cNvSpPr/>
          <p:nvPr/>
        </p:nvSpPr>
        <p:spPr>
          <a:xfrm>
            <a:off x="9482435" y="5219700"/>
            <a:ext cx="1664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56" name="Text 31"/>
          <p:cNvSpPr/>
          <p:nvPr/>
        </p:nvSpPr>
        <p:spPr>
          <a:xfrm>
            <a:off x="9482435" y="5448300"/>
            <a:ext cx="1997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Number of major vessels</a:t>
            </a:r>
            <a:endParaRPr lang="en-US" sz="1100" b="1" dirty="0"/>
          </a:p>
        </p:txBody>
      </p:sp>
      <p:sp>
        <p:nvSpPr>
          <p:cNvPr id="57" name="Text 32"/>
          <p:cNvSpPr/>
          <p:nvPr/>
        </p:nvSpPr>
        <p:spPr>
          <a:xfrm>
            <a:off x="4825901" y="6269248"/>
            <a:ext cx="12882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thal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58" name="Text 33"/>
          <p:cNvSpPr/>
          <p:nvPr/>
        </p:nvSpPr>
        <p:spPr>
          <a:xfrm>
            <a:off x="4825901" y="6489222"/>
            <a:ext cx="15459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Thalassemia status</a:t>
            </a:r>
            <a:endParaRPr lang="en-US" sz="1100" b="1" dirty="0"/>
          </a:p>
        </p:txBody>
      </p:sp>
      <p:sp>
        <p:nvSpPr>
          <p:cNvPr id="59" name="Text 34"/>
          <p:cNvSpPr/>
          <p:nvPr/>
        </p:nvSpPr>
        <p:spPr>
          <a:xfrm>
            <a:off x="7154168" y="6251996"/>
            <a:ext cx="17210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5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</a:t>
            </a:r>
            <a:endParaRPr lang="en-US" sz="1250" dirty="0">
              <a:solidFill>
                <a:srgbClr val="C00000"/>
              </a:solidFill>
            </a:endParaRPr>
          </a:p>
        </p:txBody>
      </p:sp>
      <p:sp>
        <p:nvSpPr>
          <p:cNvPr id="60" name="Text 35"/>
          <p:cNvSpPr/>
          <p:nvPr/>
        </p:nvSpPr>
        <p:spPr>
          <a:xfrm>
            <a:off x="7154168" y="6471970"/>
            <a:ext cx="20652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Presence of heart disease</a:t>
            </a:r>
            <a:endParaRPr lang="en-US" sz="1100" b="1" dirty="0"/>
          </a:p>
        </p:txBody>
      </p:sp>
      <p:sp>
        <p:nvSpPr>
          <p:cNvPr id="61" name="Text 36"/>
          <p:cNvSpPr/>
          <p:nvPr/>
        </p:nvSpPr>
        <p:spPr>
          <a:xfrm>
            <a:off x="457200" y="73152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62" name="Text 37"/>
          <p:cNvSpPr/>
          <p:nvPr/>
        </p:nvSpPr>
        <p:spPr>
          <a:xfrm>
            <a:off x="10901660" y="73152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3 of 10</a:t>
            </a:r>
            <a:endParaRPr 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86530D9-14AB-6BB0-7939-4C2D58E4C29A}"/>
              </a:ext>
            </a:extLst>
          </p:cNvPr>
          <p:cNvSpPr txBox="1"/>
          <p:nvPr/>
        </p:nvSpPr>
        <p:spPr>
          <a:xfrm>
            <a:off x="4739641" y="2483930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2D55C2-E97E-C813-4C35-EF768BFA52BA}"/>
              </a:ext>
            </a:extLst>
          </p:cNvPr>
          <p:cNvSpPr txBox="1"/>
          <p:nvPr/>
        </p:nvSpPr>
        <p:spPr>
          <a:xfrm>
            <a:off x="4732877" y="3526188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56B5BE2-CD19-F004-56EA-3EFA2C648BCA}"/>
              </a:ext>
            </a:extLst>
          </p:cNvPr>
          <p:cNvSpPr txBox="1"/>
          <p:nvPr/>
        </p:nvSpPr>
        <p:spPr>
          <a:xfrm>
            <a:off x="7077968" y="3506997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003AD8-CEDE-D440-2827-07E7B016E87E}"/>
              </a:ext>
            </a:extLst>
          </p:cNvPr>
          <p:cNvSpPr txBox="1"/>
          <p:nvPr/>
        </p:nvSpPr>
        <p:spPr>
          <a:xfrm>
            <a:off x="9388852" y="3479884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809804-127D-759D-65C0-1032BEB3C062}"/>
              </a:ext>
            </a:extLst>
          </p:cNvPr>
          <p:cNvSpPr txBox="1"/>
          <p:nvPr/>
        </p:nvSpPr>
        <p:spPr>
          <a:xfrm>
            <a:off x="7069341" y="4533900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10FBB8-EE2F-C20E-0976-AE3D5812186C}"/>
              </a:ext>
            </a:extLst>
          </p:cNvPr>
          <p:cNvSpPr txBox="1"/>
          <p:nvPr/>
        </p:nvSpPr>
        <p:spPr>
          <a:xfrm>
            <a:off x="4731015" y="5620954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Numerical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12ADDC-57D2-5EF9-796C-CAE217BEEBF8}"/>
              </a:ext>
            </a:extLst>
          </p:cNvPr>
          <p:cNvSpPr txBox="1"/>
          <p:nvPr/>
        </p:nvSpPr>
        <p:spPr>
          <a:xfrm>
            <a:off x="7064525" y="2451184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B7220D-A25D-8265-4CEB-ADC87CBA220E}"/>
              </a:ext>
            </a:extLst>
          </p:cNvPr>
          <p:cNvSpPr txBox="1"/>
          <p:nvPr/>
        </p:nvSpPr>
        <p:spPr>
          <a:xfrm>
            <a:off x="9388851" y="2425305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F0506C-71BD-ED73-0F85-EC7CDA57080E}"/>
              </a:ext>
            </a:extLst>
          </p:cNvPr>
          <p:cNvSpPr txBox="1"/>
          <p:nvPr/>
        </p:nvSpPr>
        <p:spPr>
          <a:xfrm>
            <a:off x="4700321" y="4577016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41522C-C9DC-DA83-A8BD-4A78DDA7F3DA}"/>
              </a:ext>
            </a:extLst>
          </p:cNvPr>
          <p:cNvSpPr txBox="1"/>
          <p:nvPr/>
        </p:nvSpPr>
        <p:spPr>
          <a:xfrm>
            <a:off x="9382044" y="4570327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724DF7-E31D-C7F9-9FA7-B42127241F76}"/>
              </a:ext>
            </a:extLst>
          </p:cNvPr>
          <p:cNvSpPr txBox="1"/>
          <p:nvPr/>
        </p:nvSpPr>
        <p:spPr>
          <a:xfrm>
            <a:off x="7053855" y="5604858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7F6A63-ED63-14E2-57E8-340951E9B042}"/>
              </a:ext>
            </a:extLst>
          </p:cNvPr>
          <p:cNvSpPr txBox="1"/>
          <p:nvPr/>
        </p:nvSpPr>
        <p:spPr>
          <a:xfrm>
            <a:off x="9388852" y="5604858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5360DD-2D25-EC7D-3812-958F543D3F18}"/>
              </a:ext>
            </a:extLst>
          </p:cNvPr>
          <p:cNvSpPr txBox="1"/>
          <p:nvPr/>
        </p:nvSpPr>
        <p:spPr>
          <a:xfrm>
            <a:off x="4732876" y="6624931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Categorical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C97FFEB-B140-2B16-9C21-7369911744CC}"/>
              </a:ext>
            </a:extLst>
          </p:cNvPr>
          <p:cNvSpPr txBox="1"/>
          <p:nvPr/>
        </p:nvSpPr>
        <p:spPr>
          <a:xfrm>
            <a:off x="7069341" y="6631400"/>
            <a:ext cx="127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Binary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70AC59E-4AED-18D7-AACC-703A0DE93161}"/>
              </a:ext>
            </a:extLst>
          </p:cNvPr>
          <p:cNvSpPr txBox="1"/>
          <p:nvPr/>
        </p:nvSpPr>
        <p:spPr>
          <a:xfrm>
            <a:off x="617202" y="4805054"/>
            <a:ext cx="314190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1" dirty="0">
                <a:solidFill>
                  <a:srgbClr val="C00000"/>
                </a:solidFill>
                <a:latin typeface="ui-sans-serif"/>
                <a:ea typeface="ui-sans-serif"/>
              </a:rPr>
              <a:t>Balance:</a:t>
            </a:r>
            <a:r>
              <a:rPr lang="en-US" sz="1250" b="1" dirty="0">
                <a:latin typeface="ui-sans-serif"/>
                <a:ea typeface="ui-sans-serif"/>
              </a:rPr>
              <a:t> Nearly 54% positive cases, 46% negative cases.</a:t>
            </a:r>
          </a:p>
          <a:p>
            <a:endParaRPr lang="en-US" sz="1250" b="1" dirty="0">
              <a:latin typeface="ui-sans-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" y="-419100"/>
            <a:ext cx="12192000" cy="821723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19300"/>
            <a:ext cx="3606701" cy="266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209800"/>
            <a:ext cx="513755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565" y="234315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2019300"/>
            <a:ext cx="3606850" cy="2667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001" y="2209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5876" y="234315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950" y="2019300"/>
            <a:ext cx="3606701" cy="2667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450" y="22098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4188" y="234315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914900"/>
            <a:ext cx="5524500" cy="2209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51054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150" y="523875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4914900"/>
            <a:ext cx="55245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51054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2250" y="5238750"/>
            <a:ext cx="22860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Data Preparation and Preprocessing</a:t>
            </a:r>
            <a:endParaRPr lang="en-US" sz="2700" b="1" dirty="0"/>
          </a:p>
        </p:txBody>
      </p:sp>
      <p:sp>
        <p:nvSpPr>
          <p:cNvPr id="20" name="Text 1"/>
          <p:cNvSpPr/>
          <p:nvPr/>
        </p:nvSpPr>
        <p:spPr>
          <a:xfrm>
            <a:off x="457200" y="1257300"/>
            <a:ext cx="11277600" cy="5029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Ensuring data fidelity was paramount for accurate heart disease risk modeling. The following steps were taken to prepare the dataset:</a:t>
            </a:r>
            <a:endParaRPr lang="en-US" sz="1600" b="1" dirty="0"/>
          </a:p>
        </p:txBody>
      </p:sp>
      <p:sp>
        <p:nvSpPr>
          <p:cNvPr id="21" name="Text 2"/>
          <p:cNvSpPr/>
          <p:nvPr/>
        </p:nvSpPr>
        <p:spPr>
          <a:xfrm>
            <a:off x="1313855" y="2209800"/>
            <a:ext cx="2559546" cy="4267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06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Loading &amp; Inspection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22" name="Text 3"/>
          <p:cNvSpPr/>
          <p:nvPr/>
        </p:nvSpPr>
        <p:spPr>
          <a:xfrm>
            <a:off x="609600" y="2895600"/>
            <a:ext cx="3263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Imported required libraries (Pandas, Numpy, etc.)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 4"/>
          <p:cNvSpPr/>
          <p:nvPr/>
        </p:nvSpPr>
        <p:spPr>
          <a:xfrm>
            <a:off x="609600" y="3352800"/>
            <a:ext cx="3263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Loaded raw dataset with 1025 rows and 14 columns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 5"/>
          <p:cNvSpPr/>
          <p:nvPr/>
        </p:nvSpPr>
        <p:spPr>
          <a:xfrm>
            <a:off x="609600" y="3810000"/>
            <a:ext cx="3263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Inspected structure, feature names, and layout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 6"/>
          <p:cNvSpPr/>
          <p:nvPr/>
        </p:nvSpPr>
        <p:spPr>
          <a:xfrm>
            <a:off x="5206901" y="2209800"/>
            <a:ext cx="25233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8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</a:t>
            </a:r>
            <a:endParaRPr lang="en-US" sz="1500" dirty="0">
              <a:solidFill>
                <a:srgbClr val="008000"/>
              </a:solidFill>
            </a:endParaRPr>
          </a:p>
        </p:txBody>
      </p:sp>
      <p:sp>
        <p:nvSpPr>
          <p:cNvPr id="26" name="Text 7"/>
          <p:cNvSpPr/>
          <p:nvPr/>
        </p:nvSpPr>
        <p:spPr>
          <a:xfrm>
            <a:off x="4379976" y="2857023"/>
            <a:ext cx="351167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Categorical variables in the dataset were pre-encoded into numerical representations.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 8"/>
          <p:cNvSpPr/>
          <p:nvPr/>
        </p:nvSpPr>
        <p:spPr>
          <a:xfrm>
            <a:off x="4379976" y="3385838"/>
            <a:ext cx="3511680" cy="5039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Maintained two versions: 'df' for modeling and ‘df_eda' for visualization and easy reading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 9"/>
          <p:cNvSpPr/>
          <p:nvPr/>
        </p:nvSpPr>
        <p:spPr>
          <a:xfrm>
            <a:off x="9042350" y="2209800"/>
            <a:ext cx="23376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7030A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Column Renaming</a:t>
            </a:r>
            <a:endParaRPr lang="en-US" sz="1500" dirty="0">
              <a:solidFill>
                <a:srgbClr val="7030A0"/>
              </a:solidFill>
            </a:endParaRPr>
          </a:p>
        </p:txBody>
      </p:sp>
      <p:sp>
        <p:nvSpPr>
          <p:cNvPr id="29" name="Text 10"/>
          <p:cNvSpPr/>
          <p:nvPr/>
        </p:nvSpPr>
        <p:spPr>
          <a:xfrm>
            <a:off x="8280350" y="2895600"/>
            <a:ext cx="3263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Replaced encoded column names with descriptive </a:t>
            </a: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labels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 11"/>
          <p:cNvSpPr/>
          <p:nvPr/>
        </p:nvSpPr>
        <p:spPr>
          <a:xfrm>
            <a:off x="8280350" y="3395930"/>
            <a:ext cx="3263801" cy="5549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Examples: </a:t>
            </a: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`cp → chest_pain_type`, `trestbps → resting_blood_pressure`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 12"/>
          <p:cNvSpPr/>
          <p:nvPr/>
        </p:nvSpPr>
        <p:spPr>
          <a:xfrm>
            <a:off x="8280350" y="3935088"/>
            <a:ext cx="32638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readability and interpretability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 13"/>
          <p:cNvSpPr/>
          <p:nvPr/>
        </p:nvSpPr>
        <p:spPr>
          <a:xfrm>
            <a:off x="1371600" y="5105400"/>
            <a:ext cx="26022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chemeClr val="accent4">
                    <a:lumMod val="75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Quality Checks</a:t>
            </a:r>
            <a:endParaRPr lang="en-US" sz="15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3" name="Text 14"/>
          <p:cNvSpPr/>
          <p:nvPr/>
        </p:nvSpPr>
        <p:spPr>
          <a:xfrm>
            <a:off x="609600" y="5791200"/>
            <a:ext cx="518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Checked for missing values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 15"/>
          <p:cNvSpPr/>
          <p:nvPr/>
        </p:nvSpPr>
        <p:spPr>
          <a:xfrm>
            <a:off x="609600" y="60198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Confirmed complete dataset with no null entries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 16"/>
          <p:cNvSpPr/>
          <p:nvPr/>
        </p:nvSpPr>
        <p:spPr>
          <a:xfrm>
            <a:off x="609600" y="62484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14 columns had 1,025 non-null entries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Text 17"/>
          <p:cNvSpPr/>
          <p:nvPr/>
        </p:nvSpPr>
        <p:spPr>
          <a:xfrm>
            <a:off x="609600" y="6477000"/>
            <a:ext cx="54864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Verified appropriate data types in both 'df' and 'df_eda' ('int' in 'df' due to encoding) to ensure consistency for analysis.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 18"/>
          <p:cNvSpPr/>
          <p:nvPr/>
        </p:nvSpPr>
        <p:spPr>
          <a:xfrm>
            <a:off x="7124700" y="5105400"/>
            <a:ext cx="31953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Duplicate Record Checks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38" name="Text 19"/>
          <p:cNvSpPr/>
          <p:nvPr/>
        </p:nvSpPr>
        <p:spPr>
          <a:xfrm>
            <a:off x="6362700" y="57912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Identified 723 duplicate rows among 1,025 records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 20"/>
          <p:cNvSpPr/>
          <p:nvPr/>
        </p:nvSpPr>
        <p:spPr>
          <a:xfrm>
            <a:off x="6362700" y="60198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Removed duplicates to prevent biased model predictions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 21"/>
          <p:cNvSpPr/>
          <p:nvPr/>
        </p:nvSpPr>
        <p:spPr>
          <a:xfrm>
            <a:off x="6362700" y="62484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clean dataset retained 302 unique patient records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 22"/>
          <p:cNvSpPr/>
          <p:nvPr/>
        </p:nvSpPr>
        <p:spPr>
          <a:xfrm>
            <a:off x="6362700" y="64770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Unlikelihood of exact duplicates in clinical measurements for different patients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 23"/>
          <p:cNvSpPr/>
          <p:nvPr/>
        </p:nvSpPr>
        <p:spPr>
          <a:xfrm>
            <a:off x="457200" y="73533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43" name="Text 24"/>
          <p:cNvSpPr/>
          <p:nvPr/>
        </p:nvSpPr>
        <p:spPr>
          <a:xfrm>
            <a:off x="10901660" y="73533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4 of 10</a:t>
            </a:r>
            <a:endParaRPr lang="en-US" sz="1050" dirty="0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49DB3819-46B8-2916-867B-7D9880879E36}"/>
              </a:ext>
            </a:extLst>
          </p:cNvPr>
          <p:cNvSpPr/>
          <p:nvPr/>
        </p:nvSpPr>
        <p:spPr>
          <a:xfrm>
            <a:off x="4372281" y="3843039"/>
            <a:ext cx="3363785" cy="30052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8A2D4E71-331B-117E-33FA-6ED7096AC3C4}"/>
              </a:ext>
            </a:extLst>
          </p:cNvPr>
          <p:cNvSpPr/>
          <p:nvPr/>
        </p:nvSpPr>
        <p:spPr>
          <a:xfrm>
            <a:off x="4372281" y="4114801"/>
            <a:ext cx="336378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2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1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721041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3657600" cy="2514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181100"/>
            <a:ext cx="3657600" cy="2514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1181100"/>
            <a:ext cx="3657600" cy="487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7" y="1300140"/>
            <a:ext cx="23812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848100"/>
            <a:ext cx="3657600" cy="2209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604" y="1339398"/>
            <a:ext cx="19050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848099"/>
            <a:ext cx="3657600" cy="220980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2237" y="4002969"/>
            <a:ext cx="190500" cy="190500"/>
          </a:xfrm>
          <a:prstGeom prst="rect">
            <a:avLst/>
          </a:prstGeom>
        </p:spPr>
      </p:pic>
      <p:pic>
        <p:nvPicPr>
          <p:cNvPr id="21" name="Image 19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695823" y="4316387"/>
            <a:ext cx="2326413" cy="1150963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03504" y="29814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Exploratory Data Analysis (EDA) </a:t>
            </a:r>
            <a:endParaRPr lang="en-US" sz="2700" b="1" dirty="0"/>
          </a:p>
        </p:txBody>
      </p:sp>
      <p:sp>
        <p:nvSpPr>
          <p:cNvPr id="24" name="Text 2"/>
          <p:cNvSpPr/>
          <p:nvPr/>
        </p:nvSpPr>
        <p:spPr>
          <a:xfrm>
            <a:off x="609600" y="2971800"/>
            <a:ext cx="335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Nearly balanced distribution with 164 patients having heart disease and 138 without.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 3"/>
          <p:cNvSpPr/>
          <p:nvPr/>
        </p:nvSpPr>
        <p:spPr>
          <a:xfrm>
            <a:off x="998576" y="3904000"/>
            <a:ext cx="335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Age Patterns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609600" y="5585697"/>
            <a:ext cx="335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Majority of high-risk cases in patients aged 40-65, indicating middle-aged adults are most affected.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 5"/>
          <p:cNvSpPr/>
          <p:nvPr/>
        </p:nvSpPr>
        <p:spPr>
          <a:xfrm>
            <a:off x="904875" y="1240734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Gender Representation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4801943" y="1271778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500" b="1" dirty="0"/>
              <a:t>Chest Pain Type vs Target</a:t>
            </a:r>
            <a:endParaRPr lang="en-US" sz="1500" b="1" dirty="0"/>
          </a:p>
        </p:txBody>
      </p:sp>
      <p:sp>
        <p:nvSpPr>
          <p:cNvPr id="33" name="Text 11"/>
          <p:cNvSpPr/>
          <p:nvPr/>
        </p:nvSpPr>
        <p:spPr>
          <a:xfrm>
            <a:off x="4801943" y="3937639"/>
            <a:ext cx="7052063" cy="28543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Maximum Heart Rate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4295152" y="5526243"/>
            <a:ext cx="3725823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Near bell-shaped curve, peaking around 150-170 bpm, with lower outliers potentially reflecting older patients.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 13"/>
          <p:cNvSpPr/>
          <p:nvPr/>
        </p:nvSpPr>
        <p:spPr>
          <a:xfrm>
            <a:off x="457200" y="62103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10901660" y="62103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5 of 10</a:t>
            </a:r>
            <a:endParaRPr lang="en-US" sz="105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120EABF-EF18-1FF9-1273-2FCB01790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137" y="1638300"/>
            <a:ext cx="2463941" cy="1364353"/>
          </a:xfrm>
          <a:prstGeom prst="rect">
            <a:avLst/>
          </a:prstGeom>
        </p:spPr>
      </p:pic>
      <p:sp>
        <p:nvSpPr>
          <p:cNvPr id="38" name="Text 0">
            <a:extLst>
              <a:ext uri="{FF2B5EF4-FFF2-40B4-BE49-F238E27FC236}">
                <a16:creationId xmlns:a16="http://schemas.microsoft.com/office/drawing/2014/main" id="{6AB74642-07E7-4A17-5949-0E6EBC36F7C9}"/>
              </a:ext>
            </a:extLst>
          </p:cNvPr>
          <p:cNvSpPr/>
          <p:nvPr/>
        </p:nvSpPr>
        <p:spPr>
          <a:xfrm>
            <a:off x="4600574" y="778805"/>
            <a:ext cx="29960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r>
              <a:rPr lang="en-US" sz="20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ivariate Analysis Findings</a:t>
            </a:r>
            <a:endParaRPr lang="en-US" sz="2000" dirty="0"/>
          </a:p>
        </p:txBody>
      </p:sp>
      <p:sp>
        <p:nvSpPr>
          <p:cNvPr id="40" name="Text 0">
            <a:extLst>
              <a:ext uri="{FF2B5EF4-FFF2-40B4-BE49-F238E27FC236}">
                <a16:creationId xmlns:a16="http://schemas.microsoft.com/office/drawing/2014/main" id="{FB26FB55-A95B-9C42-2920-4DF5209496CE}"/>
              </a:ext>
            </a:extLst>
          </p:cNvPr>
          <p:cNvSpPr/>
          <p:nvPr/>
        </p:nvSpPr>
        <p:spPr>
          <a:xfrm>
            <a:off x="8130040" y="765431"/>
            <a:ext cx="328951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0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Multiva</a:t>
            </a:r>
            <a:r>
              <a:rPr lang="en-US" sz="20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riate Analysis Findings</a:t>
            </a:r>
            <a:endParaRPr lang="en-US" sz="2000" dirty="0"/>
          </a:p>
        </p:txBody>
      </p:sp>
      <p:sp>
        <p:nvSpPr>
          <p:cNvPr id="42" name="Text 0">
            <a:extLst>
              <a:ext uri="{FF2B5EF4-FFF2-40B4-BE49-F238E27FC236}">
                <a16:creationId xmlns:a16="http://schemas.microsoft.com/office/drawing/2014/main" id="{19D7C91A-7B8B-874F-91D6-0601B150DF46}"/>
              </a:ext>
            </a:extLst>
          </p:cNvPr>
          <p:cNvSpPr/>
          <p:nvPr/>
        </p:nvSpPr>
        <p:spPr>
          <a:xfrm>
            <a:off x="518160" y="769970"/>
            <a:ext cx="30060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Univariate Analysis Findings</a:t>
            </a:r>
            <a:endParaRPr lang="en-US" sz="2000" dirty="0"/>
          </a:p>
        </p:txBody>
      </p:sp>
      <p:pic>
        <p:nvPicPr>
          <p:cNvPr id="9" name="Image 7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57429" y="4246071"/>
            <a:ext cx="2425650" cy="12984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74" y="3951836"/>
            <a:ext cx="238125" cy="190500"/>
          </a:xfrm>
          <a:prstGeom prst="rect">
            <a:avLst/>
          </a:prstGeom>
        </p:spPr>
      </p:pic>
      <p:pic>
        <p:nvPicPr>
          <p:cNvPr id="44" name="Image 16">
            <a:extLst>
              <a:ext uri="{FF2B5EF4-FFF2-40B4-BE49-F238E27FC236}">
                <a16:creationId xmlns:a16="http://schemas.microsoft.com/office/drawing/2014/main" id="{976EE36D-8F57-954D-A5EA-6065F22A0C1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4572000" y="1678645"/>
            <a:ext cx="2573478" cy="1300166"/>
          </a:xfrm>
          <a:prstGeom prst="rect">
            <a:avLst/>
          </a:prstGeom>
        </p:spPr>
      </p:pic>
      <p:sp>
        <p:nvSpPr>
          <p:cNvPr id="48" name="Text 6">
            <a:extLst>
              <a:ext uri="{FF2B5EF4-FFF2-40B4-BE49-F238E27FC236}">
                <a16:creationId xmlns:a16="http://schemas.microsoft.com/office/drawing/2014/main" id="{C39E41D5-C3E9-7DCD-E909-4F772932413F}"/>
              </a:ext>
            </a:extLst>
          </p:cNvPr>
          <p:cNvSpPr/>
          <p:nvPr/>
        </p:nvSpPr>
        <p:spPr>
          <a:xfrm>
            <a:off x="4351376" y="3047033"/>
            <a:ext cx="377866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Non-anginal &amp; atypical angina strongly linked to heart disease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B04E2E61-6F30-A278-DF94-621953ECF3C5}"/>
              </a:ext>
            </a:extLst>
          </p:cNvPr>
          <p:cNvSpPr/>
          <p:nvPr/>
        </p:nvSpPr>
        <p:spPr>
          <a:xfrm>
            <a:off x="4350957" y="3435381"/>
            <a:ext cx="324564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Typical angina more common without disease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 13">
            <a:extLst>
              <a:ext uri="{FF2B5EF4-FFF2-40B4-BE49-F238E27FC236}">
                <a16:creationId xmlns:a16="http://schemas.microsoft.com/office/drawing/2014/main" id="{770F35E4-3FA6-7FE4-7F27-AF1D768252B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077200" y="1587303"/>
            <a:ext cx="3284735" cy="2649529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409D8C74-26B7-A72B-D481-5A84D9AFFC67}"/>
              </a:ext>
            </a:extLst>
          </p:cNvPr>
          <p:cNvSpPr/>
          <p:nvPr/>
        </p:nvSpPr>
        <p:spPr>
          <a:xfrm>
            <a:off x="8133852" y="4227992"/>
            <a:ext cx="3600948" cy="5229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Age: Lower max heart rate (-0.40) and higher BP (0.28) / vessel count (0.30) → higher risk.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8F5EE9E1-A4C6-7A6C-70D9-304AD6D65BF6}"/>
              </a:ext>
            </a:extLst>
          </p:cNvPr>
          <p:cNvSpPr/>
          <p:nvPr/>
        </p:nvSpPr>
        <p:spPr>
          <a:xfrm>
            <a:off x="8700614" y="1230850"/>
            <a:ext cx="2084588" cy="4533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Correlation Heatmap</a:t>
            </a:r>
            <a:endParaRPr lang="en-US" sz="1800" dirty="0"/>
          </a:p>
        </p:txBody>
      </p:sp>
      <p:pic>
        <p:nvPicPr>
          <p:cNvPr id="39" name="Image 12" descr="preencoded.png">
            <a:extLst>
              <a:ext uri="{FF2B5EF4-FFF2-40B4-BE49-F238E27FC236}">
                <a16:creationId xmlns:a16="http://schemas.microsoft.com/office/drawing/2014/main" id="{41CE1995-9AE1-0B83-1F84-CE8933F361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5395" y="1293279"/>
            <a:ext cx="228600" cy="228600"/>
          </a:xfrm>
          <a:prstGeom prst="rect">
            <a:avLst/>
          </a:prstGeom>
        </p:spPr>
      </p:pic>
      <p:sp>
        <p:nvSpPr>
          <p:cNvPr id="46" name="Text 2">
            <a:extLst>
              <a:ext uri="{FF2B5EF4-FFF2-40B4-BE49-F238E27FC236}">
                <a16:creationId xmlns:a16="http://schemas.microsoft.com/office/drawing/2014/main" id="{0ADF3DDA-1B5A-9BBF-B5D5-E44E43FE1AB2}"/>
              </a:ext>
            </a:extLst>
          </p:cNvPr>
          <p:cNvSpPr/>
          <p:nvPr/>
        </p:nvSpPr>
        <p:spPr>
          <a:xfrm>
            <a:off x="8133851" y="4721779"/>
            <a:ext cx="3504774" cy="5229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ST Depression: Higher values → (0.24) more vessel blockage, lower heart performance (-0.34).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8DDC6443-EA1B-3046-1345-78991293E761}"/>
              </a:ext>
            </a:extLst>
          </p:cNvPr>
          <p:cNvSpPr/>
          <p:nvPr/>
        </p:nvSpPr>
        <p:spPr>
          <a:xfrm>
            <a:off x="8153400" y="5206763"/>
            <a:ext cx="3429000" cy="5229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Cholesterol &amp; BP: Weak correlation (&lt;0.20) → act independently.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Text 2">
            <a:extLst>
              <a:ext uri="{FF2B5EF4-FFF2-40B4-BE49-F238E27FC236}">
                <a16:creationId xmlns:a16="http://schemas.microsoft.com/office/drawing/2014/main" id="{A22EA1D3-C1A6-662F-DDE3-DCC32A79D16A}"/>
              </a:ext>
            </a:extLst>
          </p:cNvPr>
          <p:cNvSpPr/>
          <p:nvPr/>
        </p:nvSpPr>
        <p:spPr>
          <a:xfrm>
            <a:off x="8154204" y="5701154"/>
            <a:ext cx="3504395" cy="5229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No strong multicollinearity (&gt;0.8 correlation) found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684"/>
            <a:ext cx="12192000" cy="688668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35307"/>
            <a:ext cx="3606701" cy="455922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314" y="1235307"/>
            <a:ext cx="3606850" cy="455922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21" y="1426711"/>
            <a:ext cx="287853" cy="3838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231" y="1235307"/>
            <a:ext cx="3606701" cy="4559222"/>
          </a:xfrm>
          <a:prstGeom prst="rect">
            <a:avLst/>
          </a:prstGeom>
        </p:spPr>
      </p:pic>
      <p:pic>
        <p:nvPicPr>
          <p:cNvPr id="16" name="Image 14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414413" y="1890403"/>
            <a:ext cx="3431382" cy="192185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9348" y="1387200"/>
            <a:ext cx="274849" cy="513052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 dirty="0">
                <a:effectLst/>
              </a:rPr>
              <a:t>Modeling Approach</a:t>
            </a:r>
            <a:endParaRPr lang="en-US" sz="2700" b="1" dirty="0"/>
          </a:p>
        </p:txBody>
      </p:sp>
      <p:sp>
        <p:nvSpPr>
          <p:cNvPr id="23" name="Text 2"/>
          <p:cNvSpPr/>
          <p:nvPr/>
        </p:nvSpPr>
        <p:spPr>
          <a:xfrm>
            <a:off x="974455" y="1485299"/>
            <a:ext cx="17540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>
                <a:effectLst/>
              </a:rPr>
              <a:t>Algorithms Tested</a:t>
            </a:r>
            <a:endParaRPr lang="en-US" sz="1500" b="1" dirty="0"/>
          </a:p>
        </p:txBody>
      </p:sp>
      <p:sp>
        <p:nvSpPr>
          <p:cNvPr id="25" name="Text 4"/>
          <p:cNvSpPr/>
          <p:nvPr/>
        </p:nvSpPr>
        <p:spPr>
          <a:xfrm>
            <a:off x="578921" y="1842952"/>
            <a:ext cx="3341320" cy="129437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Logistic Regression: strong, interpretable baseline</a:t>
            </a:r>
            <a:endParaRPr lang="en-GB" sz="1200" b="1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Decision Tree: simple and visual model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Random Forest: ensemble boosting accuracy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XGBoost: (dropped pre-tuning); strong on tabular data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 5"/>
          <p:cNvSpPr/>
          <p:nvPr/>
        </p:nvSpPr>
        <p:spPr>
          <a:xfrm>
            <a:off x="578921" y="3955191"/>
            <a:ext cx="2043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>
                <a:effectLst/>
              </a:rPr>
              <a:t>Training Process:</a:t>
            </a:r>
            <a:endParaRPr lang="en-US" sz="1500" b="1" dirty="0"/>
          </a:p>
        </p:txBody>
      </p:sp>
      <p:sp>
        <p:nvSpPr>
          <p:cNvPr id="27" name="Text 6"/>
          <p:cNvSpPr/>
          <p:nvPr/>
        </p:nvSpPr>
        <p:spPr>
          <a:xfrm>
            <a:off x="609612" y="4276453"/>
            <a:ext cx="3035350" cy="15420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GridSearchCV for tuning </a:t>
            </a: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Metrics: Accuracy, Recall, Precision, F1, ROC-AUC</a:t>
            </a:r>
            <a:endParaRPr lang="en-GB" sz="1250" b="1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</a:rPr>
              <a:t>Cross-validation to enhance generalization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</a:rPr>
              <a:t>Models trained on scaled data using an 80/20 train-test split.</a:t>
            </a:r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</a:rPr>
              <a:t>Compared both baseline and tuned models</a:t>
            </a:r>
            <a:endParaRPr lang="en-GB" sz="1250" b="1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 8"/>
          <p:cNvSpPr/>
          <p:nvPr/>
        </p:nvSpPr>
        <p:spPr>
          <a:xfrm>
            <a:off x="4380968" y="4156538"/>
            <a:ext cx="3570195" cy="155158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Logistic Regression offered best interpretability–performance balance (AUC = 0.87)</a:t>
            </a:r>
          </a:p>
          <a:p>
            <a:pPr marL="171450" indent="-1714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Surpassed Decision Tree (0.80), Random Forest (0.86), and XGBoost (0.83)</a:t>
            </a:r>
          </a:p>
          <a:p>
            <a:pPr marL="171450" indent="-1714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chemeClr val="bg2">
                    <a:lumMod val="50000"/>
                  </a:schemeClr>
                </a:solidFill>
              </a:rPr>
              <a:t>XGBoost (0.83) showed moderate performance with signs of overfitting.</a:t>
            </a:r>
          </a:p>
        </p:txBody>
      </p:sp>
      <p:sp>
        <p:nvSpPr>
          <p:cNvPr id="33" name="Text 12"/>
          <p:cNvSpPr/>
          <p:nvPr/>
        </p:nvSpPr>
        <p:spPr>
          <a:xfrm>
            <a:off x="457200" y="62103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10901660" y="62103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 of 10</a:t>
            </a:r>
            <a:endParaRPr lang="en-US" sz="1050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F86E5986-85B4-27E4-5D5E-7EF7002E1AFE}"/>
              </a:ext>
            </a:extLst>
          </p:cNvPr>
          <p:cNvSpPr/>
          <p:nvPr/>
        </p:nvSpPr>
        <p:spPr>
          <a:xfrm>
            <a:off x="603862" y="3048545"/>
            <a:ext cx="175408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>
                <a:effectLst/>
              </a:rPr>
              <a:t>Feature Selection:</a:t>
            </a:r>
            <a:endParaRPr lang="en-US" sz="1500" b="1" dirty="0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D6B2E034-AAE4-8415-0087-51DC89E7D1AB}"/>
              </a:ext>
            </a:extLst>
          </p:cNvPr>
          <p:cNvSpPr/>
          <p:nvPr/>
        </p:nvSpPr>
        <p:spPr>
          <a:xfrm>
            <a:off x="578921" y="3350760"/>
            <a:ext cx="2969513" cy="60737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Chest pain, thal status, and vessel count ranked top, but all features retained for completeness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7640CA4D-8021-D14A-BAA7-25FD615AE172}"/>
              </a:ext>
            </a:extLst>
          </p:cNvPr>
          <p:cNvSpPr/>
          <p:nvPr/>
        </p:nvSpPr>
        <p:spPr>
          <a:xfrm>
            <a:off x="4852414" y="1463032"/>
            <a:ext cx="2043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>
                <a:effectLst/>
              </a:rPr>
              <a:t>Learning Outcome:</a:t>
            </a:r>
            <a:endParaRPr lang="en-US" sz="1500" b="1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EBCE5A2F-9FD9-9812-4C61-227291AB164E}"/>
              </a:ext>
            </a:extLst>
          </p:cNvPr>
          <p:cNvSpPr/>
          <p:nvPr/>
        </p:nvSpPr>
        <p:spPr>
          <a:xfrm>
            <a:off x="4469348" y="3910466"/>
            <a:ext cx="2043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>
                <a:effectLst/>
              </a:rPr>
              <a:t>Performance Overview:</a:t>
            </a:r>
            <a:endParaRPr lang="en-US" sz="1500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C63035-6113-99D9-05BD-A1C825A41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4923" y="1739911"/>
            <a:ext cx="3369877" cy="2993080"/>
          </a:xfrm>
          <a:prstGeom prst="rect">
            <a:avLst/>
          </a:prstGeom>
        </p:spPr>
      </p:pic>
      <p:sp>
        <p:nvSpPr>
          <p:cNvPr id="47" name="Text 8">
            <a:extLst>
              <a:ext uri="{FF2B5EF4-FFF2-40B4-BE49-F238E27FC236}">
                <a16:creationId xmlns:a16="http://schemas.microsoft.com/office/drawing/2014/main" id="{0ECA4B32-F3E9-49D8-2CC7-FC090A8EF100}"/>
              </a:ext>
            </a:extLst>
          </p:cNvPr>
          <p:cNvSpPr/>
          <p:nvPr/>
        </p:nvSpPr>
        <p:spPr>
          <a:xfrm>
            <a:off x="8492250" y="4822421"/>
            <a:ext cx="3136812" cy="88267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1250" b="1" dirty="0">
                <a:solidFill>
                  <a:schemeClr val="bg2">
                    <a:lumMod val="50000"/>
                  </a:schemeClr>
                </a:solidFill>
                <a:effectLst/>
              </a:rPr>
              <a:t>Most predictions fall on the diagonal: the model accurately distinguishes patients with and without heart disease.</a:t>
            </a:r>
            <a:endParaRPr lang="en-US" sz="125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Image 10" descr="preencoded.png">
            <a:extLst>
              <a:ext uri="{FF2B5EF4-FFF2-40B4-BE49-F238E27FC236}">
                <a16:creationId xmlns:a16="http://schemas.microsoft.com/office/drawing/2014/main" id="{27B4B1FB-A267-A102-4AF9-9A979D80D1A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8387835" y="1295707"/>
            <a:ext cx="287853" cy="3838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9BB88827-3621-2F4B-5BE7-17E1C8C76BC8}"/>
              </a:ext>
            </a:extLst>
          </p:cNvPr>
          <p:cNvSpPr/>
          <p:nvPr/>
        </p:nvSpPr>
        <p:spPr>
          <a:xfrm>
            <a:off x="8858190" y="1378181"/>
            <a:ext cx="20434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GB" sz="1600" b="1" dirty="0"/>
              <a:t>Confusion Matrix</a:t>
            </a:r>
            <a:r>
              <a:rPr lang="en-GB" sz="1600" b="1" dirty="0">
                <a:effectLst/>
              </a:rPr>
              <a:t>:</a:t>
            </a:r>
            <a:endParaRPr lang="en-US" sz="15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7277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66800"/>
            <a:ext cx="5410200" cy="5393436"/>
          </a:xfrm>
          <a:prstGeom prst="rect">
            <a:avLst/>
          </a:prstGeom>
        </p:spPr>
      </p:pic>
      <p:pic>
        <p:nvPicPr>
          <p:cNvPr id="5" name="Image 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3960" y="1880104"/>
            <a:ext cx="4777304" cy="307696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96" y="5061898"/>
            <a:ext cx="190042" cy="19004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868" y="1085088"/>
            <a:ext cx="5775745" cy="537514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 dirty="0">
                <a:effectLst/>
              </a:rPr>
              <a:t>Model Tuning &amp; Evaluation Results</a:t>
            </a:r>
            <a:endParaRPr lang="en-US" sz="2700" b="1" dirty="0"/>
          </a:p>
        </p:txBody>
      </p:sp>
      <p:sp>
        <p:nvSpPr>
          <p:cNvPr id="29" name="Text 13"/>
          <p:cNvSpPr/>
          <p:nvPr/>
        </p:nvSpPr>
        <p:spPr>
          <a:xfrm>
            <a:off x="457200" y="66294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30" name="Text 14"/>
          <p:cNvSpPr/>
          <p:nvPr/>
        </p:nvSpPr>
        <p:spPr>
          <a:xfrm>
            <a:off x="10901660" y="66294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 of 10</a:t>
            </a:r>
            <a:endParaRPr lang="en-US" sz="1050" dirty="0"/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AF13D023-0715-D3B4-421F-4DA2142DC774}"/>
              </a:ext>
            </a:extLst>
          </p:cNvPr>
          <p:cNvSpPr/>
          <p:nvPr/>
        </p:nvSpPr>
        <p:spPr>
          <a:xfrm>
            <a:off x="772668" y="5363890"/>
            <a:ext cx="4552950" cy="10277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Logistic Regression achieved the best recall (0.88) and ROC-AUC (0.88).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Random Forest remained competitive (0.87).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Decision Tree overfitted slightly.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E042EF60-4013-B84A-9A5A-46CF8BE23DB4}"/>
              </a:ext>
            </a:extLst>
          </p:cNvPr>
          <p:cNvSpPr/>
          <p:nvPr/>
        </p:nvSpPr>
        <p:spPr>
          <a:xfrm>
            <a:off x="933033" y="4985830"/>
            <a:ext cx="1462695" cy="3643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</a:t>
            </a:r>
            <a:r>
              <a:rPr lang="en-GB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Insights </a:t>
            </a:r>
            <a:endParaRPr lang="en-US" sz="1800" dirty="0"/>
          </a:p>
        </p:txBody>
      </p:sp>
      <p:sp>
        <p:nvSpPr>
          <p:cNvPr id="7" name="Text 12"/>
          <p:cNvSpPr/>
          <p:nvPr/>
        </p:nvSpPr>
        <p:spPr>
          <a:xfrm>
            <a:off x="600096" y="1360912"/>
            <a:ext cx="4615351" cy="6157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After hyperparameter tuning and cross-validation, the models were evaluated on key performance metrics.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DCDB8-5EA6-DA43-93BC-78570329DD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1" y="1257301"/>
            <a:ext cx="5510780" cy="2649513"/>
          </a:xfrm>
          <a:prstGeom prst="rect">
            <a:avLst/>
          </a:prstGeom>
        </p:spPr>
      </p:pic>
      <p:sp>
        <p:nvSpPr>
          <p:cNvPr id="10" name="Text 12">
            <a:extLst>
              <a:ext uri="{FF2B5EF4-FFF2-40B4-BE49-F238E27FC236}">
                <a16:creationId xmlns:a16="http://schemas.microsoft.com/office/drawing/2014/main" id="{4C42D8A9-D1CE-C02B-2A10-A18E7E3AC1F1}"/>
              </a:ext>
            </a:extLst>
          </p:cNvPr>
          <p:cNvSpPr/>
          <p:nvPr/>
        </p:nvSpPr>
        <p:spPr>
          <a:xfrm>
            <a:off x="6721685" y="4153702"/>
            <a:ext cx="5113695" cy="18721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Tuned models show strong overall performance.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Correctly identified most positives (29 &amp; 28) with few false negatives (4 &amp; 5).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Decision Tree misclassified more positives (9) — slightly weaker performance.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Logistic Regression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deliver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more reliable, consistent predictions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420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410200" cy="1943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47800"/>
            <a:ext cx="25717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352800"/>
            <a:ext cx="5410200" cy="2286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619500"/>
            <a:ext cx="1714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076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4196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9911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181100"/>
            <a:ext cx="5410200" cy="6362700"/>
          </a:xfrm>
          <a:prstGeom prst="rect">
            <a:avLst/>
          </a:prstGeom>
        </p:spPr>
      </p:pic>
      <p:pic>
        <p:nvPicPr>
          <p:cNvPr id="15" name="Image 13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562725" y="1181100"/>
            <a:ext cx="4902250" cy="626211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655" y="5930349"/>
            <a:ext cx="4953000" cy="723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" y="600908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Feature Importance &amp; Clinical Insights</a:t>
            </a:r>
            <a:endParaRPr lang="en-US" sz="2700" b="1" dirty="0"/>
          </a:p>
        </p:txBody>
      </p:sp>
      <p:sp>
        <p:nvSpPr>
          <p:cNvPr id="22" name="Text 1"/>
          <p:cNvSpPr/>
          <p:nvPr/>
        </p:nvSpPr>
        <p:spPr>
          <a:xfrm>
            <a:off x="1057275" y="1409700"/>
            <a:ext cx="4953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GB" b="1" dirty="0">
                <a:solidFill>
                  <a:schemeClr val="tx2"/>
                </a:solidFill>
                <a:effectLst/>
              </a:rPr>
              <a:t>Top Predictors: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23" name="Text 2"/>
          <p:cNvSpPr/>
          <p:nvPr/>
        </p:nvSpPr>
        <p:spPr>
          <a:xfrm>
            <a:off x="695325" y="1824997"/>
            <a:ext cx="4819233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Chest Pain Typ</a:t>
            </a:r>
            <a:r>
              <a:rPr lang="en-GB" sz="1400" b="1" dirty="0">
                <a:solidFill>
                  <a:schemeClr val="bg2">
                    <a:lumMod val="50000"/>
                  </a:schemeClr>
                </a:solidFill>
              </a:rPr>
              <a:t>e</a:t>
            </a:r>
          </a:p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Maximum Heart Rate (thalach)</a:t>
            </a:r>
          </a:p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Major Vessels Count (ca)</a:t>
            </a:r>
          </a:p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ST Depression (oldpeak)</a:t>
            </a:r>
          </a:p>
          <a:p>
            <a:pPr marL="171450" indent="-171450" algn="l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effectLst/>
              </a:rPr>
              <a:t>Thalassemia Status (thal)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 4"/>
          <p:cNvSpPr/>
          <p:nvPr/>
        </p:nvSpPr>
        <p:spPr>
          <a:xfrm>
            <a:off x="971550" y="3581400"/>
            <a:ext cx="5943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GB" b="1" dirty="0">
                <a:solidFill>
                  <a:schemeClr val="tx2"/>
                </a:solidFill>
                <a:effectLst/>
              </a:rPr>
              <a:t>Clinical Relevance: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26" name="Text 5"/>
          <p:cNvSpPr/>
          <p:nvPr/>
        </p:nvSpPr>
        <p:spPr>
          <a:xfrm>
            <a:off x="914400" y="4038600"/>
            <a:ext cx="5520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Chest Pain Type: Key indicator of coronary artery blockage.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 6"/>
          <p:cNvSpPr/>
          <p:nvPr/>
        </p:nvSpPr>
        <p:spPr>
          <a:xfrm>
            <a:off x="914400" y="4381500"/>
            <a:ext cx="472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  <a:effectLst/>
              </a:rPr>
              <a:t>Maximum Heart Rate: Lower rates signal weaker heart performance.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 7"/>
          <p:cNvSpPr/>
          <p:nvPr/>
        </p:nvSpPr>
        <p:spPr>
          <a:xfrm>
            <a:off x="914400" y="49530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>
                <a:solidFill>
                  <a:schemeClr val="bg2">
                    <a:lumMod val="50000"/>
                  </a:schemeClr>
                </a:solidFill>
                <a:effectLst/>
              </a:rPr>
              <a:t>ST Depression: Reflects cardiac stress and ischemia.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 13"/>
          <p:cNvSpPr/>
          <p:nvPr/>
        </p:nvSpPr>
        <p:spPr>
          <a:xfrm>
            <a:off x="789355" y="6045475"/>
            <a:ext cx="4419600" cy="5061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GB" sz="1100" b="1" dirty="0">
                <a:solidFill>
                  <a:schemeClr val="bg2">
                    <a:lumMod val="50000"/>
                  </a:schemeClr>
                </a:solidFill>
                <a:effectLst/>
              </a:rPr>
              <a:t>Functional heart indicators predict disease risk better than demographics — showing how data-driven models can align with real clinical understanding.</a:t>
            </a:r>
            <a:endParaRPr 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 14"/>
          <p:cNvSpPr/>
          <p:nvPr/>
        </p:nvSpPr>
        <p:spPr>
          <a:xfrm>
            <a:off x="457200" y="7772400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36" name="Text 15"/>
          <p:cNvSpPr/>
          <p:nvPr/>
        </p:nvSpPr>
        <p:spPr>
          <a:xfrm>
            <a:off x="10901660" y="77724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 of 10</a:t>
            </a:r>
            <a:endParaRPr lang="en-US" sz="1050" dirty="0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FBEE2C87-4C81-E2DF-7E81-0E8E2DCFCD8A}"/>
              </a:ext>
            </a:extLst>
          </p:cNvPr>
          <p:cNvSpPr/>
          <p:nvPr/>
        </p:nvSpPr>
        <p:spPr>
          <a:xfrm>
            <a:off x="914400" y="4686300"/>
            <a:ext cx="4724400" cy="1981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Major Vessels Count: Higher counts imply reduced blood flow.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" name="Image 10" descr="preencoded.png">
            <a:extLst>
              <a:ext uri="{FF2B5EF4-FFF2-40B4-BE49-F238E27FC236}">
                <a16:creationId xmlns:a16="http://schemas.microsoft.com/office/drawing/2014/main" id="{2B431FC5-DE60-6C72-795F-E4A2C2E14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8" y="4732007"/>
            <a:ext cx="152400" cy="152400"/>
          </a:xfrm>
          <a:prstGeom prst="rect">
            <a:avLst/>
          </a:prstGeom>
        </p:spPr>
      </p:pic>
      <p:sp>
        <p:nvSpPr>
          <p:cNvPr id="42" name="Text 7">
            <a:extLst>
              <a:ext uri="{FF2B5EF4-FFF2-40B4-BE49-F238E27FC236}">
                <a16:creationId xmlns:a16="http://schemas.microsoft.com/office/drawing/2014/main" id="{0B180905-AAB2-10C9-F8C8-83C8FF51FA67}"/>
              </a:ext>
            </a:extLst>
          </p:cNvPr>
          <p:cNvSpPr/>
          <p:nvPr/>
        </p:nvSpPr>
        <p:spPr>
          <a:xfrm>
            <a:off x="914400" y="5257800"/>
            <a:ext cx="472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Thalassemia Status: Indicates impaired oxygen transport efficiency.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4" name="Image 10" descr="preencoded.png">
            <a:extLst>
              <a:ext uri="{FF2B5EF4-FFF2-40B4-BE49-F238E27FC236}">
                <a16:creationId xmlns:a16="http://schemas.microsoft.com/office/drawing/2014/main" id="{898FA2D5-1EE7-AB86-D380-F614E6DB1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5311114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524500" cy="4762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81100"/>
            <a:ext cx="5524500" cy="477139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943" y="1424685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530" y="1901536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80" y="2260092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451" y="2546618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5145" y="5172272"/>
            <a:ext cx="142875" cy="2667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412611" y="464029"/>
            <a:ext cx="18307792" cy="8337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GB" sz="2800" b="1">
                <a:effectLst/>
              </a:rPr>
              <a:t>Model Deployment</a:t>
            </a:r>
            <a:endParaRPr lang="en-US" sz="2700" b="1" dirty="0"/>
          </a:p>
        </p:txBody>
      </p:sp>
      <p:sp>
        <p:nvSpPr>
          <p:cNvPr id="37" name="Text 1"/>
          <p:cNvSpPr/>
          <p:nvPr/>
        </p:nvSpPr>
        <p:spPr>
          <a:xfrm>
            <a:off x="894606" y="1319728"/>
            <a:ext cx="3467596" cy="3551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rtl="0"/>
            <a:r>
              <a:rPr lang="en-GB" b="1" dirty="0">
                <a:effectLst/>
              </a:rPr>
              <a:t>Deployment Platform: </a:t>
            </a:r>
            <a:r>
              <a:rPr lang="en-GB" b="1" dirty="0" err="1">
                <a:effectLst/>
              </a:rPr>
              <a:t>Streamlit</a:t>
            </a:r>
            <a:endParaRPr lang="en-GB" b="1" dirty="0"/>
          </a:p>
        </p:txBody>
      </p:sp>
      <p:sp>
        <p:nvSpPr>
          <p:cNvPr id="42" name="Text 6"/>
          <p:cNvSpPr/>
          <p:nvPr/>
        </p:nvSpPr>
        <p:spPr>
          <a:xfrm>
            <a:off x="7177510" y="3441360"/>
            <a:ext cx="2476500" cy="2880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rtl="0"/>
            <a:r>
              <a:rPr lang="en-GB" b="1" dirty="0">
                <a:effectLst/>
              </a:rPr>
              <a:t>Applications:</a:t>
            </a:r>
            <a:endParaRPr lang="en-GB" b="1" dirty="0"/>
          </a:p>
        </p:txBody>
      </p:sp>
      <p:sp>
        <p:nvSpPr>
          <p:cNvPr id="46" name="Text 10"/>
          <p:cNvSpPr/>
          <p:nvPr/>
        </p:nvSpPr>
        <p:spPr>
          <a:xfrm>
            <a:off x="6869380" y="2186685"/>
            <a:ext cx="14226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Max Heart Rate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Text 12"/>
          <p:cNvSpPr/>
          <p:nvPr/>
        </p:nvSpPr>
        <p:spPr>
          <a:xfrm>
            <a:off x="6869379" y="2492505"/>
            <a:ext cx="2398285" cy="2065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Built on Logistic Regression (primary)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 14"/>
          <p:cNvSpPr/>
          <p:nvPr/>
        </p:nvSpPr>
        <p:spPr>
          <a:xfrm>
            <a:off x="6869380" y="5155040"/>
            <a:ext cx="4727458" cy="23054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rtl="0"/>
            <a:r>
              <a:rPr lang="en-GB" sz="1200" b="1" dirty="0">
                <a:solidFill>
                  <a:schemeClr val="accent1">
                    <a:lumMod val="75000"/>
                  </a:schemeClr>
                </a:solidFill>
              </a:rPr>
              <a:t>Clinical Recommendation: 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The final model balances (0.87) AUC performance with the high interpretability of Logistic Regression, essential for transparent and trustworthy clinical deployment</a:t>
            </a:r>
            <a:r>
              <a:rPr lang="en-GB" sz="1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1" name="Text 15"/>
          <p:cNvSpPr/>
          <p:nvPr/>
        </p:nvSpPr>
        <p:spPr>
          <a:xfrm>
            <a:off x="412611" y="6557412"/>
            <a:ext cx="29523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Heart Disease Risk Prediction Project</a:t>
            </a:r>
            <a:endParaRPr lang="en-US" sz="1050" dirty="0"/>
          </a:p>
        </p:txBody>
      </p:sp>
      <p:sp>
        <p:nvSpPr>
          <p:cNvPr id="52" name="Text 16"/>
          <p:cNvSpPr/>
          <p:nvPr/>
        </p:nvSpPr>
        <p:spPr>
          <a:xfrm>
            <a:off x="10901660" y="62103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9 of 10</a:t>
            </a:r>
            <a:endParaRPr lang="en-US" sz="1050" dirty="0"/>
          </a:p>
        </p:txBody>
      </p:sp>
      <p:sp>
        <p:nvSpPr>
          <p:cNvPr id="62" name="Text 10">
            <a:extLst>
              <a:ext uri="{FF2B5EF4-FFF2-40B4-BE49-F238E27FC236}">
                <a16:creationId xmlns:a16="http://schemas.microsoft.com/office/drawing/2014/main" id="{1835E57A-E0E3-7089-C1CC-ABF1CCC5E0B6}"/>
              </a:ext>
            </a:extLst>
          </p:cNvPr>
          <p:cNvSpPr/>
          <p:nvPr/>
        </p:nvSpPr>
        <p:spPr>
          <a:xfrm>
            <a:off x="6869379" y="1866229"/>
            <a:ext cx="1870975" cy="457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User inputs patient data</a:t>
            </a:r>
            <a:endParaRPr lang="en-US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Text 6">
            <a:extLst>
              <a:ext uri="{FF2B5EF4-FFF2-40B4-BE49-F238E27FC236}">
                <a16:creationId xmlns:a16="http://schemas.microsoft.com/office/drawing/2014/main" id="{35A81E49-D48D-C526-ADD4-9E9D3ADB8FD5}"/>
              </a:ext>
            </a:extLst>
          </p:cNvPr>
          <p:cNvSpPr/>
          <p:nvPr/>
        </p:nvSpPr>
        <p:spPr>
          <a:xfrm>
            <a:off x="7265595" y="1444953"/>
            <a:ext cx="3436670" cy="300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rtl="0"/>
            <a:r>
              <a:rPr lang="en-GB" b="1" dirty="0">
                <a:effectLst/>
              </a:rPr>
              <a:t>App Features:</a:t>
            </a:r>
            <a:endParaRPr lang="en-GB" b="1" dirty="0"/>
          </a:p>
        </p:txBody>
      </p:sp>
      <p:pic>
        <p:nvPicPr>
          <p:cNvPr id="68" name="Image 13" descr="preencoded.png">
            <a:extLst>
              <a:ext uri="{FF2B5EF4-FFF2-40B4-BE49-F238E27FC236}">
                <a16:creationId xmlns:a16="http://schemas.microsoft.com/office/drawing/2014/main" id="{2335F7EE-D53D-BD8B-404B-3F3B18FF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137" y="3429000"/>
            <a:ext cx="228600" cy="304800"/>
          </a:xfrm>
          <a:prstGeom prst="rect">
            <a:avLst/>
          </a:prstGeom>
        </p:spPr>
      </p:pic>
      <p:sp>
        <p:nvSpPr>
          <p:cNvPr id="70" name="Text 11">
            <a:extLst>
              <a:ext uri="{FF2B5EF4-FFF2-40B4-BE49-F238E27FC236}">
                <a16:creationId xmlns:a16="http://schemas.microsoft.com/office/drawing/2014/main" id="{9C82C87E-BEF4-0549-8BD8-C9B406AAE48A}"/>
              </a:ext>
            </a:extLst>
          </p:cNvPr>
          <p:cNvSpPr/>
          <p:nvPr/>
        </p:nvSpPr>
        <p:spPr>
          <a:xfrm>
            <a:off x="6590801" y="3794292"/>
            <a:ext cx="4472256" cy="10742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Early screening support for clinicians</a:t>
            </a:r>
          </a:p>
          <a:p>
            <a:pPr rtl="0"/>
            <a:endParaRPr lang="en-GB" sz="1200" b="1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otential use in hospital dashboards &amp; EHR systems</a:t>
            </a:r>
          </a:p>
          <a:p>
            <a:pPr rtl="0"/>
            <a:endParaRPr lang="en-GB" sz="1200" b="1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effectLst/>
              </a:rPr>
              <a:t>Low-cost diagnostic aid in resource-limited settings</a:t>
            </a:r>
            <a:endParaRPr lang="en-GB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49EAE-E58F-C82F-6D43-6F810DCB85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136" y="1675116"/>
            <a:ext cx="4422287" cy="41496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1290</Words>
  <Application>Microsoft Office PowerPoint</Application>
  <PresentationFormat>Widescreen</PresentationFormat>
  <Paragraphs>214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Hanmyo George</cp:lastModifiedBy>
  <cp:revision>8</cp:revision>
  <dcterms:created xsi:type="dcterms:W3CDTF">2025-10-29T16:25:30Z</dcterms:created>
  <dcterms:modified xsi:type="dcterms:W3CDTF">2025-11-07T21:26:36Z</dcterms:modified>
</cp:coreProperties>
</file>